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78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4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8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15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8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3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5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3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07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3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8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0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2956-9DD5-410D-8A4D-12857253E8BC}" type="datetimeFigureOut">
              <a:rPr lang="de-DE" smtClean="0"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48FD-5F7E-4C9D-B920-5762558585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70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85439" y="2742520"/>
            <a:ext cx="5301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Das 200-jährige </a:t>
            </a:r>
            <a:r>
              <a:rPr lang="de-DE" sz="5400" b="1" dirty="0" smtClean="0"/>
              <a:t>Jubiläum </a:t>
            </a:r>
            <a:r>
              <a:rPr lang="de-DE" sz="5400" dirty="0" smtClean="0"/>
              <a:t>der </a:t>
            </a:r>
            <a:r>
              <a:rPr lang="de-DE" sz="5400" b="1" dirty="0" smtClean="0"/>
              <a:t>Neugründung </a:t>
            </a:r>
            <a:r>
              <a:rPr lang="de-DE" sz="5400" dirty="0" smtClean="0"/>
              <a:t>des </a:t>
            </a:r>
          </a:p>
          <a:p>
            <a:r>
              <a:rPr lang="de-DE" sz="5400" dirty="0" smtClean="0"/>
              <a:t>Bistums </a:t>
            </a:r>
            <a:r>
              <a:rPr lang="de-DE" sz="5400" dirty="0" smtClean="0"/>
              <a:t>Speyer</a:t>
            </a:r>
            <a:endParaRPr lang="de-DE" sz="5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" y="507949"/>
            <a:ext cx="5650891" cy="5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861" y="290147"/>
            <a:ext cx="1128053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Geschichtliche Wegmarken auf dem Weg zur Neugründung</a:t>
            </a:r>
          </a:p>
          <a:p>
            <a:endParaRPr lang="de-DE" dirty="0"/>
          </a:p>
          <a:p>
            <a:r>
              <a:rPr lang="de-DE" dirty="0" smtClean="0"/>
              <a:t>1801:</a:t>
            </a:r>
          </a:p>
          <a:p>
            <a:r>
              <a:rPr lang="de-DE" b="1" dirty="0" smtClean="0"/>
              <a:t>Frieden von Lunéville: Linkes Rheinufer fällt an Frankreich</a:t>
            </a:r>
          </a:p>
          <a:p>
            <a:endParaRPr lang="de-DE" dirty="0"/>
          </a:p>
          <a:p>
            <a:r>
              <a:rPr lang="de-DE" dirty="0" smtClean="0"/>
              <a:t>1802:</a:t>
            </a:r>
          </a:p>
          <a:p>
            <a:r>
              <a:rPr lang="de-DE" b="1" dirty="0" smtClean="0"/>
              <a:t>Fürstbischof Wilderich von Walderdorff verzichtet auf seine bischöflichen Rechte links des Rheins</a:t>
            </a:r>
          </a:p>
          <a:p>
            <a:endParaRPr lang="de-DE" dirty="0"/>
          </a:p>
          <a:p>
            <a:r>
              <a:rPr lang="de-DE" b="1" dirty="0" smtClean="0"/>
              <a:t>Heutige Pfalz gehörte fortan zum Bistum Mainz, Gebiet südlich der Queich zum Bistum Straßburg</a:t>
            </a:r>
          </a:p>
          <a:p>
            <a:endParaRPr lang="de-DE" dirty="0"/>
          </a:p>
          <a:p>
            <a:r>
              <a:rPr lang="de-DE" dirty="0" smtClean="0"/>
              <a:t>1815:</a:t>
            </a:r>
          </a:p>
          <a:p>
            <a:r>
              <a:rPr lang="de-DE" b="1" dirty="0" smtClean="0"/>
              <a:t>Aufgrund der Beschlüsse des Wiener Kongresses gewinnt Bayern </a:t>
            </a:r>
            <a:r>
              <a:rPr lang="de-DE" b="1" dirty="0"/>
              <a:t>im Tausch gegen Tirol den größten Teil Frankens sowie die </a:t>
            </a:r>
            <a:r>
              <a:rPr lang="de-DE" b="1" dirty="0" smtClean="0"/>
              <a:t>linksrheinische </a:t>
            </a:r>
            <a:r>
              <a:rPr lang="de-DE" b="1" dirty="0"/>
              <a:t>Pfalz </a:t>
            </a:r>
            <a:r>
              <a:rPr lang="de-DE" b="1" dirty="0" smtClean="0"/>
              <a:t>hinzu.</a:t>
            </a:r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>1816</a:t>
            </a:r>
            <a:r>
              <a:rPr lang="de-DE" dirty="0" smtClean="0"/>
              <a:t>:</a:t>
            </a:r>
          </a:p>
          <a:p>
            <a:r>
              <a:rPr lang="de-DE" b="1" dirty="0" smtClean="0"/>
              <a:t>Inbesitznahme der Pfalz durch Bayern, die Pfalz wird zum „Bayerischen Rheinkreis“</a:t>
            </a:r>
          </a:p>
          <a:p>
            <a:endParaRPr lang="de-DE" dirty="0"/>
          </a:p>
          <a:p>
            <a:r>
              <a:rPr lang="de-DE" dirty="0" smtClean="0"/>
              <a:t>5. Juni 1817:</a:t>
            </a:r>
          </a:p>
          <a:p>
            <a:r>
              <a:rPr lang="de-DE" b="1" dirty="0" smtClean="0"/>
              <a:t>Neugründung des Bistums Speyer durch Unterzeichnung des Bayerischen Konkordates</a:t>
            </a:r>
          </a:p>
          <a:p>
            <a:endParaRPr lang="de-DE" dirty="0" smtClean="0"/>
          </a:p>
          <a:p>
            <a:r>
              <a:rPr lang="de-DE" dirty="0" smtClean="0"/>
              <a:t>1. April 1818:</a:t>
            </a:r>
            <a:endParaRPr lang="de-DE" dirty="0"/>
          </a:p>
          <a:p>
            <a:r>
              <a:rPr lang="de-DE" b="1" dirty="0" smtClean="0"/>
              <a:t>Grenzumschreibung des Bistums Speyer durch eine päpstliche Bulle (Verkündet am 23. September 1821)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49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0292" y="536332"/>
            <a:ext cx="1128053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„Eröffnungsbilanz 1817“</a:t>
            </a:r>
          </a:p>
          <a:p>
            <a:pPr lvl="0"/>
            <a:endParaRPr lang="de-DE" sz="32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Erbe des politischen Flickenteppichs:</a:t>
            </a:r>
            <a:br>
              <a:rPr lang="de-DE" b="1" dirty="0" smtClean="0"/>
            </a:br>
            <a:r>
              <a:rPr lang="de-DE" b="1" dirty="0" smtClean="0"/>
              <a:t>Im alten Fürstbistum gab es 206 Pfarreien in mehr als 40 Teilstaaten des alten deutschen Reiches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Folgen der Säkularisation: Klöster aufgelöst, keine wirtschaftlichen Grundlagen, keine Verwaltungsstrukturen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Viel zu wenige und schlecht ausgebildete Seelsorger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Dom in einem desolaten Zustand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Gängelung durch bayerisches Staatskirchentum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Die ersten </a:t>
            </a:r>
            <a:r>
              <a:rPr lang="de-DE" b="1" dirty="0" smtClean="0"/>
              <a:t>Bischöfe </a:t>
            </a:r>
            <a:r>
              <a:rPr lang="de-DE" b="1" dirty="0" smtClean="0"/>
              <a:t>konnten sich </a:t>
            </a:r>
            <a:r>
              <a:rPr lang="de-DE" b="1" dirty="0" smtClean="0"/>
              <a:t>mit dem neugegründeten Bistum nur schwer </a:t>
            </a:r>
            <a:r>
              <a:rPr lang="de-DE" b="1" dirty="0" smtClean="0"/>
              <a:t>anfreunden. Erst </a:t>
            </a:r>
            <a:r>
              <a:rPr lang="de-DE" b="1" dirty="0" smtClean="0"/>
              <a:t>die Bischöfe Johannes von Geissel und Nikolaus von Weis </a:t>
            </a:r>
            <a:r>
              <a:rPr lang="de-DE" b="1" dirty="0" smtClean="0"/>
              <a:t>konnten das </a:t>
            </a:r>
            <a:r>
              <a:rPr lang="de-DE" b="1" dirty="0" smtClean="0"/>
              <a:t>Bistum </a:t>
            </a:r>
            <a:r>
              <a:rPr lang="de-DE" b="1" dirty="0" smtClean="0"/>
              <a:t>zusammenführen und festigen.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14746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23893" y="2742520"/>
            <a:ext cx="5301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Das</a:t>
            </a:r>
          </a:p>
          <a:p>
            <a:r>
              <a:rPr lang="de-DE" sz="5400" b="1" dirty="0" smtClean="0"/>
              <a:t>Leitwort</a:t>
            </a:r>
          </a:p>
          <a:p>
            <a:r>
              <a:rPr lang="de-DE" sz="5400" dirty="0" smtClean="0"/>
              <a:t>für das Jubiläum der Neugründung</a:t>
            </a:r>
            <a:endParaRPr lang="de-DE" sz="5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" y="507949"/>
            <a:ext cx="5650891" cy="5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0292" y="536332"/>
            <a:ext cx="1128053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„Seht, ich mache alles neu“</a:t>
            </a:r>
            <a:endParaRPr lang="de-DE" sz="3200" b="1" dirty="0" smtClean="0">
              <a:solidFill>
                <a:prstClr val="black"/>
              </a:solidFill>
            </a:endParaRPr>
          </a:p>
          <a:p>
            <a:pPr lvl="0"/>
            <a:endParaRPr lang="de-DE" sz="32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Quelle: Offenbarung des Johannes / Thema: Weg der Kirche durch die 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Geschichte ist mehr als die Abfolge von Ereignissen: Geschichte ist Heilsgeschichte Gottes in der Schöpfung und an den Menschen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Pfingsterfahrung: Heiliger Geist entreißt die Jünger aller Angst und Verzagtheit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Aufbrüche und Neuanfänge in den vergangenen Jahren: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Im 19. Jahrhundert entwickelt sich eine neue Gestalt von Kirche. Seelsorge </a:t>
            </a:r>
            <a:r>
              <a:rPr lang="de-DE" b="1" dirty="0" smtClean="0"/>
              <a:t>und Hinwendung zu den Schwachen stehen im Mittelpunkt.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Ordensgründungen des 19. Jahrhunderts durch Paul Josef Nardini, Jakob Friedrich Bussereau und Nikolaus von Weis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Wirken Edith Steins im Bistum Speyer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Beiträge zur deutsch-französischen Aussöhnung (z.B. Friedenskirche St. Bernhard)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Einschnitt durch „Gemeindepastoral 2015“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Ermutigung zu einer erneuerten Gestalt von Kirche im 21. Jahrhundert</a:t>
            </a:r>
          </a:p>
        </p:txBody>
      </p:sp>
    </p:spTree>
    <p:extLst>
      <p:ext uri="{BB962C8B-B14F-4D97-AF65-F5344CB8AC3E}">
        <p14:creationId xmlns:p14="http://schemas.microsoft.com/office/powerpoint/2010/main" val="1397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23893" y="3573517"/>
            <a:ext cx="5468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Wissenschaftlicher </a:t>
            </a:r>
            <a:r>
              <a:rPr lang="de-DE" sz="5400" b="1" dirty="0" smtClean="0"/>
              <a:t>Vortrag</a:t>
            </a:r>
          </a:p>
          <a:p>
            <a:r>
              <a:rPr lang="de-DE" sz="5400" dirty="0" smtClean="0"/>
              <a:t>zur Neugründung</a:t>
            </a:r>
            <a:endParaRPr lang="de-DE" sz="5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" y="507949"/>
            <a:ext cx="5650891" cy="5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68815" y="553918"/>
            <a:ext cx="61282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Vortrag am 16. Mai 2017</a:t>
            </a:r>
            <a:endParaRPr lang="de-DE" sz="3200" b="1" dirty="0" smtClean="0">
              <a:solidFill>
                <a:prstClr val="black"/>
              </a:solidFill>
            </a:endParaRPr>
          </a:p>
          <a:p>
            <a:pPr lvl="0"/>
            <a:endParaRPr lang="de-DE" sz="3200" b="1" dirty="0">
              <a:solidFill>
                <a:prstClr val="black"/>
              </a:solidFill>
            </a:endParaRPr>
          </a:p>
          <a:p>
            <a:r>
              <a:rPr lang="de-DE" dirty="0"/>
              <a:t>Auf Einladung des Bistums Speyer hält </a:t>
            </a:r>
            <a:r>
              <a:rPr lang="de-DE" b="1" dirty="0"/>
              <a:t>Professor Klaus Unterburger</a:t>
            </a:r>
            <a:r>
              <a:rPr lang="de-DE" dirty="0"/>
              <a:t> am Dienstag, den 16. Mai 2017, um 19 Uhr im Historischen Ratssaal in Speyer einen wissenschaftlichen Vortrag zum Thema „200 Jahre neues Bistum Speyer“. </a:t>
            </a:r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Professor </a:t>
            </a:r>
            <a:r>
              <a:rPr lang="de-DE" b="1" dirty="0"/>
              <a:t>Klaus Unterburger</a:t>
            </a:r>
            <a:r>
              <a:rPr lang="de-DE" dirty="0"/>
              <a:t>, Jahrgang 1971, lehrt Mittlere und Neue Kirchengeschichte an der Katholisch-Theologischen Fakultät der Universität Regensburg. Seine Forschungsschwerpunkte sind die Kirchengeschichte des 19. und 20. Jahrhunderts, die Theologiegeschichte seit dem Spätmittelalter, die Geschichte der Kirchenverfassung und die Ordensgeschichte.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Sein Vortrag behandelt das </a:t>
            </a:r>
            <a:r>
              <a:rPr lang="de-DE" b="1" dirty="0"/>
              <a:t>Spannungsverhältnis von Restauration und Innovation in der Entwicklung des Bistums Speyer seit der Neugründung im Jahr 1817</a:t>
            </a:r>
            <a:r>
              <a:rPr lang="de-DE" dirty="0"/>
              <a:t>. 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4" y="2028759"/>
            <a:ext cx="4330212" cy="40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0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50270" y="4404514"/>
            <a:ext cx="5468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/>
              <a:t>Theaterstück</a:t>
            </a:r>
          </a:p>
          <a:p>
            <a:r>
              <a:rPr lang="de-DE" sz="5400" dirty="0" smtClean="0"/>
              <a:t>zur Neugründung</a:t>
            </a:r>
            <a:endParaRPr lang="de-DE" sz="5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" y="507949"/>
            <a:ext cx="5650891" cy="5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3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02923" y="572512"/>
            <a:ext cx="612823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Theaterstück des</a:t>
            </a:r>
          </a:p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Chawwerusch Theaters</a:t>
            </a:r>
          </a:p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aus Herxheim</a:t>
            </a:r>
          </a:p>
          <a:p>
            <a:pPr lvl="0"/>
            <a:endParaRPr lang="de-DE" sz="3200" b="1" dirty="0">
              <a:solidFill>
                <a:prstClr val="black"/>
              </a:solidFill>
            </a:endParaRPr>
          </a:p>
          <a:p>
            <a:r>
              <a:rPr lang="de-DE" b="1" dirty="0" smtClean="0"/>
              <a:t>Titel:</a:t>
            </a:r>
          </a:p>
          <a:p>
            <a:r>
              <a:rPr lang="de-DE" dirty="0" smtClean="0"/>
              <a:t>„Wer die Wahrheit tut – Scheidewege des neuen Bistums“</a:t>
            </a:r>
          </a:p>
          <a:p>
            <a:endParaRPr lang="de-DE" dirty="0"/>
          </a:p>
          <a:p>
            <a:r>
              <a:rPr lang="de-DE" b="1" dirty="0" smtClean="0"/>
              <a:t>Thema:</a:t>
            </a:r>
          </a:p>
          <a:p>
            <a:r>
              <a:rPr lang="de-DE" dirty="0" smtClean="0"/>
              <a:t>Blick in die erste Hälfte des 19. Jahrhunderts</a:t>
            </a:r>
          </a:p>
          <a:p>
            <a:r>
              <a:rPr lang="de-DE" dirty="0" smtClean="0"/>
              <a:t>Das neu gegründete Bistum sucht seinen Weg</a:t>
            </a:r>
          </a:p>
          <a:p>
            <a:r>
              <a:rPr lang="de-DE" dirty="0" smtClean="0"/>
              <a:t>Was ist der Auftrag des Christen in der Welt?</a:t>
            </a:r>
          </a:p>
          <a:p>
            <a:endParaRPr lang="de-DE" dirty="0"/>
          </a:p>
          <a:p>
            <a:r>
              <a:rPr lang="de-DE" b="1" dirty="0" smtClean="0"/>
              <a:t>Premiere:</a:t>
            </a:r>
          </a:p>
          <a:p>
            <a:r>
              <a:rPr lang="de-DE" dirty="0" smtClean="0"/>
              <a:t>Edenkoben, 12. Mai 2017</a:t>
            </a:r>
          </a:p>
          <a:p>
            <a:endParaRPr lang="de-DE" dirty="0"/>
          </a:p>
          <a:p>
            <a:r>
              <a:rPr lang="de-DE" b="1" dirty="0" smtClean="0"/>
              <a:t>Aufführungen:</a:t>
            </a:r>
          </a:p>
          <a:p>
            <a:r>
              <a:rPr lang="de-DE" dirty="0" smtClean="0"/>
              <a:t>In allen zehn Dekanaten und an Pfingsten in Speyer</a:t>
            </a:r>
            <a:endParaRPr lang="de-DE" dirty="0"/>
          </a:p>
          <a:p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2" y="2611315"/>
            <a:ext cx="5261640" cy="35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4785" y="352705"/>
            <a:ext cx="114739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Aufführungen</a:t>
            </a:r>
          </a:p>
          <a:p>
            <a:pPr lvl="0"/>
            <a:endParaRPr lang="de-DE" sz="3200" b="1" dirty="0">
              <a:solidFill>
                <a:prstClr val="black"/>
              </a:solidFill>
            </a:endParaRPr>
          </a:p>
          <a:p>
            <a:r>
              <a:rPr lang="de-DE" b="1" dirty="0"/>
              <a:t>Dekanat </a:t>
            </a:r>
            <a:r>
              <a:rPr lang="de-DE" b="1" dirty="0" smtClean="0"/>
              <a:t>Landau, </a:t>
            </a:r>
            <a:r>
              <a:rPr lang="de-DE" dirty="0" smtClean="0"/>
              <a:t>Edenkoben</a:t>
            </a:r>
            <a:r>
              <a:rPr lang="de-DE" dirty="0"/>
              <a:t>, </a:t>
            </a:r>
            <a:r>
              <a:rPr lang="de-DE" dirty="0" smtClean="0"/>
              <a:t>Kurpfalzsaal, Weinstraße 94, Freitag</a:t>
            </a:r>
            <a:r>
              <a:rPr lang="de-DE" dirty="0"/>
              <a:t>, </a:t>
            </a:r>
            <a:r>
              <a:rPr lang="de-DE" dirty="0" smtClean="0"/>
              <a:t>12.05.2017, Premiere </a:t>
            </a:r>
            <a:endParaRPr lang="de-DE" dirty="0"/>
          </a:p>
          <a:p>
            <a:r>
              <a:rPr lang="de-DE" b="1" dirty="0"/>
              <a:t>Dekanat </a:t>
            </a:r>
            <a:r>
              <a:rPr lang="de-DE" b="1" dirty="0" smtClean="0"/>
              <a:t>Donnersberg, </a:t>
            </a:r>
            <a:r>
              <a:rPr lang="de-DE" dirty="0" smtClean="0"/>
              <a:t>Göllheim</a:t>
            </a:r>
            <a:r>
              <a:rPr lang="de-DE" dirty="0"/>
              <a:t>, Haus </a:t>
            </a:r>
            <a:r>
              <a:rPr lang="de-DE" dirty="0" smtClean="0"/>
              <a:t>Gylnheim, Hauptstraße 33, Samstag</a:t>
            </a:r>
            <a:r>
              <a:rPr lang="de-DE" dirty="0"/>
              <a:t>, 13.05.2017 </a:t>
            </a:r>
          </a:p>
          <a:p>
            <a:r>
              <a:rPr lang="de-DE" b="1" dirty="0"/>
              <a:t>Dekanat </a:t>
            </a:r>
            <a:r>
              <a:rPr lang="de-DE" b="1" dirty="0" smtClean="0"/>
              <a:t>Pirmasens, </a:t>
            </a:r>
            <a:r>
              <a:rPr lang="de-DE" dirty="0" smtClean="0"/>
              <a:t>Rodalben</a:t>
            </a:r>
            <a:r>
              <a:rPr lang="de-DE" dirty="0"/>
              <a:t>, </a:t>
            </a:r>
            <a:r>
              <a:rPr lang="de-DE" dirty="0" smtClean="0"/>
              <a:t>Mozarthalle, Mozartplatz 1, Freitag</a:t>
            </a:r>
            <a:r>
              <a:rPr lang="de-DE" dirty="0"/>
              <a:t>, 19.05.2017 </a:t>
            </a:r>
          </a:p>
          <a:p>
            <a:r>
              <a:rPr lang="de-DE" b="1" dirty="0"/>
              <a:t>Dekanat </a:t>
            </a:r>
            <a:r>
              <a:rPr lang="de-DE" b="1" dirty="0" smtClean="0"/>
              <a:t>Kusel, </a:t>
            </a:r>
            <a:r>
              <a:rPr lang="de-DE" dirty="0" smtClean="0"/>
              <a:t>Kusel</a:t>
            </a:r>
            <a:r>
              <a:rPr lang="de-DE" dirty="0"/>
              <a:t>, </a:t>
            </a:r>
            <a:r>
              <a:rPr lang="de-DE" dirty="0" smtClean="0"/>
              <a:t>Fritz-Wunderlich-Halle, Am Roßberg, Samstag</a:t>
            </a:r>
            <a:r>
              <a:rPr lang="de-DE" dirty="0"/>
              <a:t>, 20.05.2017 </a:t>
            </a:r>
          </a:p>
          <a:p>
            <a:r>
              <a:rPr lang="de-DE" b="1" dirty="0"/>
              <a:t>Dekanat </a:t>
            </a:r>
            <a:r>
              <a:rPr lang="de-DE" b="1" dirty="0" smtClean="0"/>
              <a:t>Ludwigshafen, </a:t>
            </a:r>
            <a:r>
              <a:rPr lang="de-DE" dirty="0" smtClean="0"/>
              <a:t>Ludwigshafen-Pfingstweide</a:t>
            </a:r>
            <a:r>
              <a:rPr lang="de-DE" dirty="0"/>
              <a:t>, Pfarrheim St. </a:t>
            </a:r>
            <a:r>
              <a:rPr lang="de-DE" dirty="0" smtClean="0"/>
              <a:t>Albert, Madrider </a:t>
            </a:r>
            <a:r>
              <a:rPr lang="de-DE" dirty="0"/>
              <a:t>Weg </a:t>
            </a:r>
            <a:r>
              <a:rPr lang="de-DE" dirty="0" smtClean="0"/>
              <a:t>17, Sonntag</a:t>
            </a:r>
            <a:r>
              <a:rPr lang="de-DE" dirty="0"/>
              <a:t>, 21.05.2017 </a:t>
            </a:r>
          </a:p>
          <a:p>
            <a:r>
              <a:rPr lang="de-DE" b="1" dirty="0"/>
              <a:t>Dekanat </a:t>
            </a:r>
            <a:r>
              <a:rPr lang="de-DE" b="1" dirty="0" smtClean="0"/>
              <a:t>Germersheim, </a:t>
            </a:r>
            <a:r>
              <a:rPr lang="de-DE" dirty="0" smtClean="0"/>
              <a:t>Wörth-Maximiliansau</a:t>
            </a:r>
            <a:r>
              <a:rPr lang="de-DE" dirty="0"/>
              <a:t>, </a:t>
            </a:r>
            <a:r>
              <a:rPr lang="de-DE" dirty="0" err="1" smtClean="0"/>
              <a:t>Tulla</a:t>
            </a:r>
            <a:r>
              <a:rPr lang="de-DE" dirty="0" smtClean="0"/>
              <a:t>-Halle, Kronenstraße 12, Dienstag</a:t>
            </a:r>
            <a:r>
              <a:rPr lang="de-DE" dirty="0"/>
              <a:t>, 23.05.2017 </a:t>
            </a:r>
          </a:p>
          <a:p>
            <a:r>
              <a:rPr lang="de-DE" b="1" dirty="0"/>
              <a:t>Dekanat </a:t>
            </a:r>
            <a:r>
              <a:rPr lang="de-DE" b="1" dirty="0" smtClean="0"/>
              <a:t>Speyer, </a:t>
            </a:r>
            <a:r>
              <a:rPr lang="de-DE" dirty="0" smtClean="0"/>
              <a:t>Limburgerhof</a:t>
            </a:r>
            <a:r>
              <a:rPr lang="de-DE" dirty="0"/>
              <a:t>, </a:t>
            </a:r>
            <a:r>
              <a:rPr lang="de-DE" dirty="0" smtClean="0"/>
              <a:t>Bürgerhaus, Burgunderplatz 2, Freitag</a:t>
            </a:r>
            <a:r>
              <a:rPr lang="de-DE" dirty="0"/>
              <a:t>, 26.05.2017 </a:t>
            </a:r>
          </a:p>
          <a:p>
            <a:r>
              <a:rPr lang="de-DE" b="1" dirty="0"/>
              <a:t>Dekanat </a:t>
            </a:r>
            <a:r>
              <a:rPr lang="de-DE" b="1" dirty="0" smtClean="0"/>
              <a:t>Kaiserslautern, </a:t>
            </a:r>
            <a:r>
              <a:rPr lang="de-DE" dirty="0" smtClean="0"/>
              <a:t>Kaiserslautern</a:t>
            </a:r>
            <a:r>
              <a:rPr lang="de-DE" dirty="0"/>
              <a:t>, </a:t>
            </a:r>
            <a:r>
              <a:rPr lang="de-DE" dirty="0" smtClean="0"/>
              <a:t>Edith-Stein-Haus, Engelsgasse 1, Samstag</a:t>
            </a:r>
            <a:r>
              <a:rPr lang="de-DE" dirty="0"/>
              <a:t>, 27.05.2017 </a:t>
            </a:r>
          </a:p>
          <a:p>
            <a:r>
              <a:rPr lang="de-DE" b="1" dirty="0"/>
              <a:t>Dekanat Bad </a:t>
            </a:r>
            <a:r>
              <a:rPr lang="de-DE" b="1" dirty="0" smtClean="0"/>
              <a:t>Dürkheim, </a:t>
            </a:r>
            <a:r>
              <a:rPr lang="de-DE" dirty="0" smtClean="0"/>
              <a:t>Deidesheim</a:t>
            </a:r>
            <a:r>
              <a:rPr lang="de-DE" dirty="0"/>
              <a:t>, </a:t>
            </a:r>
            <a:r>
              <a:rPr lang="de-DE" dirty="0" smtClean="0"/>
              <a:t>Stadthalle, Bahnhofstraße 1, Dienstag</a:t>
            </a:r>
            <a:r>
              <a:rPr lang="de-DE" dirty="0"/>
              <a:t>, </a:t>
            </a:r>
            <a:r>
              <a:rPr lang="de-DE" dirty="0" smtClean="0"/>
              <a:t>30.05.2017</a:t>
            </a:r>
          </a:p>
          <a:p>
            <a:r>
              <a:rPr lang="de-DE" b="1" dirty="0" smtClean="0"/>
              <a:t>Bistumsjubiläum Speyer, </a:t>
            </a:r>
            <a:r>
              <a:rPr lang="de-DE" dirty="0" smtClean="0"/>
              <a:t>Speyer</a:t>
            </a:r>
            <a:r>
              <a:rPr lang="de-DE" dirty="0"/>
              <a:t>, </a:t>
            </a:r>
            <a:r>
              <a:rPr lang="de-DE" dirty="0" smtClean="0"/>
              <a:t>Stadthalle, Obere </a:t>
            </a:r>
            <a:r>
              <a:rPr lang="de-DE" dirty="0"/>
              <a:t>Langgasse </a:t>
            </a:r>
            <a:r>
              <a:rPr lang="de-DE" dirty="0" smtClean="0"/>
              <a:t>33, Pfingstmontag</a:t>
            </a:r>
            <a:r>
              <a:rPr lang="de-DE" dirty="0"/>
              <a:t>, 05.06.2017 </a:t>
            </a:r>
          </a:p>
          <a:p>
            <a:r>
              <a:rPr lang="de-DE" b="1" dirty="0" smtClean="0"/>
              <a:t>Dekanat Saarpfalz, </a:t>
            </a:r>
            <a:r>
              <a:rPr lang="de-DE" dirty="0" smtClean="0"/>
              <a:t>St</a:t>
            </a:r>
            <a:r>
              <a:rPr lang="de-DE" dirty="0"/>
              <a:t>. Ingbert, Pfarrheim „Auf dem </a:t>
            </a:r>
            <a:r>
              <a:rPr lang="de-DE" dirty="0" err="1"/>
              <a:t>Hobbels</a:t>
            </a:r>
            <a:r>
              <a:rPr lang="de-DE" dirty="0"/>
              <a:t>“ - St. </a:t>
            </a:r>
            <a:r>
              <a:rPr lang="de-DE" dirty="0" smtClean="0"/>
              <a:t>Josef, </a:t>
            </a:r>
            <a:r>
              <a:rPr lang="de-DE" dirty="0" err="1" smtClean="0"/>
              <a:t>Hobbelsstraße</a:t>
            </a:r>
            <a:r>
              <a:rPr lang="de-DE" dirty="0" smtClean="0"/>
              <a:t> 69, Samstag</a:t>
            </a:r>
            <a:r>
              <a:rPr lang="de-DE" dirty="0"/>
              <a:t>, </a:t>
            </a:r>
            <a:r>
              <a:rPr lang="de-DE" dirty="0" smtClean="0"/>
              <a:t>10.06.2017</a:t>
            </a:r>
          </a:p>
          <a:p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Die Vorstellungen beginnen jeweils um 19.00 Uhr (Einlass ab 18.30 Uhr). </a:t>
            </a:r>
            <a:r>
              <a:rPr lang="de-DE" dirty="0" smtClean="0"/>
              <a:t>Der</a:t>
            </a:r>
            <a:r>
              <a:rPr lang="de-DE" dirty="0"/>
              <a:t> </a:t>
            </a:r>
            <a:r>
              <a:rPr lang="de-DE" dirty="0" smtClean="0"/>
              <a:t>Kartenvorverkauf</a:t>
            </a:r>
          </a:p>
          <a:p>
            <a:r>
              <a:rPr lang="de-DE" dirty="0" smtClean="0"/>
              <a:t>(</a:t>
            </a:r>
            <a:r>
              <a:rPr lang="de-DE" dirty="0"/>
              <a:t>Eintrittspreis: € 10,00 /ermäßigt: € 5,00) beginnt unmittelbar nach Ostern. Es wird ein zentrales Kartenvorverkaufstelefon im Bischöflichen Ordinariat eingerichtet. Eintrittskarten sind auch im Pfarrbüro am jeweiligen Veranstaltungsort erhältlich. </a:t>
            </a:r>
          </a:p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Zwei weitere </a:t>
            </a:r>
            <a:r>
              <a:rPr lang="de-DE" b="1" dirty="0"/>
              <a:t>Aufführungen im Herbst </a:t>
            </a:r>
            <a:r>
              <a:rPr lang="de-DE" b="1" dirty="0" smtClean="0"/>
              <a:t>2017 im Chawwerusch Theater in Herxheim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03" y="241143"/>
            <a:ext cx="2847743" cy="1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67855" y="3573517"/>
            <a:ext cx="5468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/>
              <a:t>Die Feier</a:t>
            </a:r>
          </a:p>
          <a:p>
            <a:r>
              <a:rPr lang="de-DE" sz="5400" dirty="0" smtClean="0"/>
              <a:t>des Jubiläums</a:t>
            </a:r>
          </a:p>
          <a:p>
            <a:r>
              <a:rPr lang="de-DE" sz="5400" b="1" dirty="0" smtClean="0"/>
              <a:t>an Pfingsten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" y="507949"/>
            <a:ext cx="5650891" cy="5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57" y="507949"/>
            <a:ext cx="5220729" cy="60730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42537" y="1071842"/>
            <a:ext cx="587365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Gründung und Neugründung</a:t>
            </a:r>
          </a:p>
          <a:p>
            <a:endParaRPr lang="de-DE" sz="3200" b="1" dirty="0" smtClean="0"/>
          </a:p>
          <a:p>
            <a:endParaRPr lang="de-DE" sz="2400" dirty="0"/>
          </a:p>
          <a:p>
            <a:r>
              <a:rPr lang="de-DE" sz="2400" dirty="0" smtClean="0"/>
              <a:t>4</a:t>
            </a:r>
            <a:r>
              <a:rPr lang="de-DE" sz="2400" dirty="0" smtClean="0"/>
              <a:t>. Jahrhundert:</a:t>
            </a:r>
          </a:p>
          <a:p>
            <a:r>
              <a:rPr lang="de-DE" sz="2400" b="1" dirty="0" smtClean="0"/>
              <a:t>Erwähnung von Bischof Jesse aus Speyer</a:t>
            </a:r>
          </a:p>
          <a:p>
            <a:endParaRPr lang="de-DE" sz="2400" dirty="0"/>
          </a:p>
          <a:p>
            <a:r>
              <a:rPr lang="de-DE" sz="2400" dirty="0" smtClean="0"/>
              <a:t>Zweite Hälfte 4. Jahrhundert:</a:t>
            </a:r>
          </a:p>
          <a:p>
            <a:r>
              <a:rPr lang="de-DE" sz="2400" b="1" dirty="0" smtClean="0"/>
              <a:t>Eisenberger Brotstempel</a:t>
            </a:r>
          </a:p>
          <a:p>
            <a:endParaRPr lang="de-DE" sz="2400" dirty="0" smtClean="0"/>
          </a:p>
          <a:p>
            <a:r>
              <a:rPr lang="de-DE" sz="2400" dirty="0" smtClean="0"/>
              <a:t>Jahr 614:</a:t>
            </a:r>
          </a:p>
          <a:p>
            <a:r>
              <a:rPr lang="de-DE" sz="2400" b="1" dirty="0" smtClean="0"/>
              <a:t>Beginn der Bischofsreihe (Bischof Childerich</a:t>
            </a:r>
            <a:r>
              <a:rPr lang="de-DE" sz="2400" b="1" dirty="0" smtClean="0"/>
              <a:t>)</a:t>
            </a:r>
          </a:p>
          <a:p>
            <a:endParaRPr lang="de-DE" sz="2400" b="1" dirty="0"/>
          </a:p>
          <a:p>
            <a:r>
              <a:rPr lang="de-DE" sz="2400" dirty="0" smtClean="0"/>
              <a:t>5. Juni 1817:</a:t>
            </a:r>
          </a:p>
          <a:p>
            <a:r>
              <a:rPr lang="de-DE" sz="2400" b="1" dirty="0" smtClean="0"/>
              <a:t>Neugründung des Bistums Speyer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5199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4785" y="352705"/>
            <a:ext cx="114739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Pfingstsonntag</a:t>
            </a:r>
            <a:r>
              <a:rPr lang="de-DE" sz="3200" b="1" dirty="0"/>
              <a:t>, 4. Juni 2017</a:t>
            </a:r>
          </a:p>
          <a:p>
            <a:endParaRPr lang="de-DE" sz="3200" dirty="0" smtClean="0"/>
          </a:p>
          <a:p>
            <a:r>
              <a:rPr lang="de-DE" sz="3200" dirty="0" smtClean="0"/>
              <a:t>16.00 </a:t>
            </a:r>
            <a:r>
              <a:rPr lang="de-DE" sz="3200" dirty="0"/>
              <a:t>Uhr im Dom:</a:t>
            </a:r>
            <a:br>
              <a:rPr lang="de-DE" sz="3200" dirty="0"/>
            </a:br>
            <a:r>
              <a:rPr lang="de-DE" sz="3200" b="1" dirty="0"/>
              <a:t>Ökumenische Pfingstvesper </a:t>
            </a:r>
            <a:endParaRPr lang="de-DE" sz="3200" b="1" dirty="0" smtClean="0"/>
          </a:p>
          <a:p>
            <a:r>
              <a:rPr lang="de-DE" sz="3200" dirty="0" smtClean="0"/>
              <a:t>mit </a:t>
            </a:r>
            <a:r>
              <a:rPr lang="de-DE" sz="3200" dirty="0"/>
              <a:t>Bischof Dr. Karl-Heinz Wiesemann, Kirchenpräsident Christian Schad und Pastor Dr. Jochen Wagner (ACK Region Südwest) </a:t>
            </a:r>
          </a:p>
          <a:p>
            <a:endParaRPr lang="de-DE" sz="3200" dirty="0" smtClean="0"/>
          </a:p>
          <a:p>
            <a:r>
              <a:rPr lang="de-DE" sz="3200" dirty="0" smtClean="0"/>
              <a:t>21.00 </a:t>
            </a:r>
            <a:r>
              <a:rPr lang="de-DE" sz="3200" dirty="0"/>
              <a:t>/ 22.00 / 23.00 Uhr im Dom:</a:t>
            </a:r>
            <a:br>
              <a:rPr lang="de-DE" sz="3200" dirty="0"/>
            </a:br>
            <a:r>
              <a:rPr lang="de-DE" sz="3200" b="1" dirty="0"/>
              <a:t> „Glaubensfeuer“, </a:t>
            </a:r>
            <a:r>
              <a:rPr lang="de-DE" sz="3200" dirty="0"/>
              <a:t>eine multimediale Licht-Klang-Installation 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652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31523" y="260978"/>
            <a:ext cx="541606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„Glaubensfeuer“</a:t>
            </a:r>
            <a:endParaRPr lang="de-DE" sz="3200" b="1" dirty="0"/>
          </a:p>
          <a:p>
            <a:endParaRPr lang="de-DE" sz="1400" dirty="0" smtClean="0"/>
          </a:p>
          <a:p>
            <a:r>
              <a:rPr lang="de-DE" sz="1500" dirty="0"/>
              <a:t>Die Besucherinnen und Besucher werden </a:t>
            </a:r>
            <a:r>
              <a:rPr lang="de-DE" sz="1500" b="1" dirty="0"/>
              <a:t>spektakuläre Lichteffekte, außergewöhnliche Farbstimmungen und sphärische Klänge </a:t>
            </a:r>
            <a:r>
              <a:rPr lang="de-DE" sz="1500" dirty="0"/>
              <a:t>in Verbindung mit </a:t>
            </a:r>
            <a:r>
              <a:rPr lang="de-DE" sz="1500" b="1" dirty="0"/>
              <a:t>biblischen Texten </a:t>
            </a:r>
            <a:r>
              <a:rPr lang="de-DE" sz="1500" dirty="0"/>
              <a:t>erleben</a:t>
            </a:r>
            <a:r>
              <a:rPr lang="de-DE" sz="1500" dirty="0" smtClean="0"/>
              <a:t>.</a:t>
            </a:r>
          </a:p>
          <a:p>
            <a:endParaRPr lang="de-DE" sz="1500" dirty="0"/>
          </a:p>
          <a:p>
            <a:r>
              <a:rPr lang="de-DE" sz="1500" dirty="0" smtClean="0"/>
              <a:t>Entwickelt </a:t>
            </a:r>
            <a:r>
              <a:rPr lang="de-DE" sz="1500" dirty="0"/>
              <a:t>wurde die multimediale Licht-Klang-Installation vom </a:t>
            </a:r>
            <a:r>
              <a:rPr lang="de-DE" sz="1500" b="1" dirty="0"/>
              <a:t>Bistum Mainz</a:t>
            </a:r>
            <a:r>
              <a:rPr lang="de-DE" sz="1500" dirty="0"/>
              <a:t> in Zusammenarbeit mit dem renommierten</a:t>
            </a:r>
            <a:r>
              <a:rPr lang="de-DE" sz="1500" b="1" dirty="0"/>
              <a:t> Licht- und Mediadesigner Thomas Gerdon</a:t>
            </a:r>
            <a:r>
              <a:rPr lang="de-DE" sz="1500" dirty="0"/>
              <a:t>. Er hat schon mehrfach für große Fernsehproduktionen die Lichteffekte gestaltet und ist auch international tätig</a:t>
            </a:r>
            <a:r>
              <a:rPr lang="de-DE" sz="1500" dirty="0" smtClean="0"/>
              <a:t>.</a:t>
            </a:r>
          </a:p>
          <a:p>
            <a:endParaRPr lang="de-DE" sz="1500" dirty="0"/>
          </a:p>
          <a:p>
            <a:r>
              <a:rPr lang="de-DE" sz="1500" dirty="0"/>
              <a:t>Im Mittelpunkt der knapp einstündigen Präsentation stehen </a:t>
            </a:r>
            <a:r>
              <a:rPr lang="de-DE" sz="1500" b="1" dirty="0" smtClean="0"/>
              <a:t>christlichen Symbole Wasser</a:t>
            </a:r>
            <a:r>
              <a:rPr lang="de-DE" sz="1500" b="1" dirty="0"/>
              <a:t>, Licht und Feuer. </a:t>
            </a:r>
            <a:r>
              <a:rPr lang="de-DE" sz="1500" b="1" dirty="0" smtClean="0"/>
              <a:t> </a:t>
            </a:r>
            <a:r>
              <a:rPr lang="de-DE" sz="1500" dirty="0" smtClean="0"/>
              <a:t>Sie werden effektvoll </a:t>
            </a:r>
            <a:r>
              <a:rPr lang="de-DE" sz="1500" dirty="0"/>
              <a:t>in Szene gesetzt und mit biblischen Texten und Bildern in Verbindung gebracht. </a:t>
            </a:r>
            <a:endParaRPr lang="de-DE" sz="1500" dirty="0" smtClean="0"/>
          </a:p>
          <a:p>
            <a:endParaRPr lang="de-DE" sz="1500" dirty="0"/>
          </a:p>
          <a:p>
            <a:r>
              <a:rPr lang="de-DE" sz="1500" dirty="0" smtClean="0"/>
              <a:t>Bischof Dr. Wiesemann: „Wir wollen </a:t>
            </a:r>
            <a:r>
              <a:rPr lang="de-DE" sz="1500" b="1" dirty="0" smtClean="0"/>
              <a:t>mit </a:t>
            </a:r>
            <a:r>
              <a:rPr lang="de-DE" sz="1500" b="1" dirty="0"/>
              <a:t>dem ‚Glaubensfeuer‘ die Herzen der Menschen von heute entzünden </a:t>
            </a:r>
            <a:r>
              <a:rPr lang="de-DE" sz="1500" dirty="0"/>
              <a:t>und auch in Zukunft die befreiende Botschaft des Evangeliums in die Welt und zu den Menschen bringen.“ </a:t>
            </a:r>
          </a:p>
          <a:p>
            <a:endParaRPr lang="de-DE" sz="1500" dirty="0"/>
          </a:p>
          <a:p>
            <a:r>
              <a:rPr lang="de-DE" sz="1500" dirty="0"/>
              <a:t>Die Präsentation „Glaubensfeuer“ wird </a:t>
            </a:r>
            <a:r>
              <a:rPr lang="de-DE" sz="1500" b="1" dirty="0" smtClean="0"/>
              <a:t>dreimal </a:t>
            </a:r>
            <a:r>
              <a:rPr lang="de-DE" sz="1500" b="1" dirty="0"/>
              <a:t>in Folge gezeigt, jeweils im Abstand einer vollen Stunde</a:t>
            </a:r>
            <a:r>
              <a:rPr lang="de-DE" sz="1500" dirty="0"/>
              <a:t>. Die einzelnen Präsentationen beginnen um 21 Uhr, um 22 Uhr und um 23 Uhr. Der Eintritt ist frei.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4" y="1820008"/>
            <a:ext cx="5524382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2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7393" y="255989"/>
            <a:ext cx="1147396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Pfingstmontag</a:t>
            </a:r>
            <a:r>
              <a:rPr lang="de-DE" sz="3200" b="1" dirty="0"/>
              <a:t>, 5. Juni </a:t>
            </a:r>
            <a:r>
              <a:rPr lang="de-DE" sz="3200" b="1" dirty="0" smtClean="0"/>
              <a:t>2017</a:t>
            </a:r>
          </a:p>
          <a:p>
            <a:endParaRPr lang="de-DE" b="1" dirty="0"/>
          </a:p>
          <a:p>
            <a:r>
              <a:rPr lang="de-DE" dirty="0"/>
              <a:t>10.00 Uhr im Dom:</a:t>
            </a:r>
            <a:br>
              <a:rPr lang="de-DE" dirty="0"/>
            </a:br>
            <a:r>
              <a:rPr lang="de-DE" b="1" dirty="0"/>
              <a:t>Pontifikalamt zur Neugründung des </a:t>
            </a:r>
            <a:r>
              <a:rPr lang="de-DE" b="1" dirty="0" smtClean="0"/>
              <a:t>Bistums</a:t>
            </a:r>
          </a:p>
          <a:p>
            <a:r>
              <a:rPr lang="de-DE" dirty="0" smtClean="0"/>
              <a:t>mit </a:t>
            </a:r>
            <a:r>
              <a:rPr lang="de-DE" dirty="0"/>
              <a:t>Bischof Dr. Karl-Heinz Wiesemann sowie weiteren Bischöfen aus dem In- und Ausland </a:t>
            </a:r>
          </a:p>
          <a:p>
            <a:r>
              <a:rPr lang="de-DE" dirty="0"/>
              <a:t>Übertragung auf Großbildleinwand im südlichen Domgarten </a:t>
            </a:r>
          </a:p>
          <a:p>
            <a:endParaRPr lang="de-DE" dirty="0" smtClean="0"/>
          </a:p>
          <a:p>
            <a:r>
              <a:rPr lang="de-DE" dirty="0" smtClean="0"/>
              <a:t>Anschließend</a:t>
            </a:r>
            <a:r>
              <a:rPr lang="de-DE" dirty="0"/>
              <a:t>:</a:t>
            </a:r>
            <a:br>
              <a:rPr lang="de-DE" dirty="0"/>
            </a:br>
            <a:r>
              <a:rPr lang="de-DE" b="1" dirty="0"/>
              <a:t>Domnapffüllung auf dem Domplatz </a:t>
            </a:r>
          </a:p>
          <a:p>
            <a:endParaRPr lang="de-DE" dirty="0" smtClean="0"/>
          </a:p>
          <a:p>
            <a:r>
              <a:rPr lang="de-DE" dirty="0" smtClean="0"/>
              <a:t>12.00 </a:t>
            </a:r>
            <a:r>
              <a:rPr lang="de-DE" dirty="0"/>
              <a:t>– 16.30 Uhr:</a:t>
            </a:r>
            <a:br>
              <a:rPr lang="de-DE" dirty="0"/>
            </a:br>
            <a:r>
              <a:rPr lang="de-DE" b="1" dirty="0"/>
              <a:t>„Tag der offenen Tür“ in den kirchlichen Häusern rund um den Dom</a:t>
            </a:r>
            <a:br>
              <a:rPr lang="de-DE" b="1" dirty="0"/>
            </a:br>
            <a:endParaRPr lang="de-DE" dirty="0"/>
          </a:p>
          <a:p>
            <a:r>
              <a:rPr lang="de-DE" dirty="0"/>
              <a:t>16.30 Uhr:</a:t>
            </a:r>
            <a:br>
              <a:rPr lang="de-DE" dirty="0"/>
            </a:br>
            <a:r>
              <a:rPr lang="de-DE" b="1" dirty="0"/>
              <a:t>Offenes Singen „Singt dem Herrn ein neues Lied“ im Dom </a:t>
            </a:r>
          </a:p>
          <a:p>
            <a:endParaRPr lang="de-DE" b="1" dirty="0" smtClean="0"/>
          </a:p>
          <a:p>
            <a:r>
              <a:rPr lang="de-DE" dirty="0" smtClean="0"/>
              <a:t>17.30 </a:t>
            </a:r>
            <a:r>
              <a:rPr lang="de-DE" dirty="0"/>
              <a:t>Uhr:</a:t>
            </a:r>
            <a:br>
              <a:rPr lang="de-DE" dirty="0"/>
            </a:br>
            <a:r>
              <a:rPr lang="de-DE" b="1" dirty="0" smtClean="0"/>
              <a:t>Gemütlicher </a:t>
            </a:r>
            <a:r>
              <a:rPr lang="de-DE" b="1" dirty="0"/>
              <a:t>Festausklang im südlichen Domgarten mit Verpflegung und musikalischer Umrahmung </a:t>
            </a:r>
          </a:p>
          <a:p>
            <a:endParaRPr lang="de-DE" dirty="0" smtClean="0"/>
          </a:p>
          <a:p>
            <a:r>
              <a:rPr lang="de-DE" dirty="0" smtClean="0"/>
              <a:t>19.00 </a:t>
            </a:r>
            <a:r>
              <a:rPr lang="de-DE" dirty="0"/>
              <a:t>Uhr:</a:t>
            </a:r>
            <a:br>
              <a:rPr lang="de-DE" dirty="0"/>
            </a:br>
            <a:r>
              <a:rPr lang="de-DE" b="1" dirty="0"/>
              <a:t>Aufführung des Theaterstücks </a:t>
            </a:r>
            <a:r>
              <a:rPr lang="de-DE" b="1" dirty="0" smtClean="0"/>
              <a:t>„Wer die Wahrheit tut“, Ort</a:t>
            </a:r>
            <a:r>
              <a:rPr lang="de-DE" b="1" dirty="0"/>
              <a:t>: Stadthalle Speyer </a:t>
            </a:r>
            <a:endParaRPr lang="de-DE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617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" y="2171700"/>
            <a:ext cx="6514156" cy="43346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15197" y="997108"/>
            <a:ext cx="42027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Die Quintessenz</a:t>
            </a:r>
          </a:p>
          <a:p>
            <a:endParaRPr lang="de-DE" sz="3200" i="1" dirty="0"/>
          </a:p>
          <a:p>
            <a:r>
              <a:rPr lang="de-DE" sz="3200" i="1" dirty="0" smtClean="0"/>
              <a:t>„Das Bistum Speyer erinnert sich in Dankbarkeit der Führung Gottes in den vergangenen 200 Jahren und schöpft neue Zuversicht auf seinem Weg durch das 21. Jahrhundert.“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23667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67855" y="2742520"/>
            <a:ext cx="5301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Das </a:t>
            </a:r>
            <a:r>
              <a:rPr lang="de-DE" sz="5400" b="1" dirty="0" smtClean="0"/>
              <a:t>geschichtliche Umfeld </a:t>
            </a:r>
          </a:p>
          <a:p>
            <a:r>
              <a:rPr lang="de-DE" sz="5400" dirty="0" smtClean="0"/>
              <a:t>der </a:t>
            </a:r>
            <a:r>
              <a:rPr lang="de-DE" sz="5400" dirty="0" smtClean="0"/>
              <a:t>Neugründung</a:t>
            </a:r>
            <a:endParaRPr lang="de-DE" sz="5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" y="507949"/>
            <a:ext cx="5650891" cy="56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4" y="499696"/>
            <a:ext cx="5243146" cy="58481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39254" y="4531938"/>
            <a:ext cx="53517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Blick in das Heilige Römische Reich</a:t>
            </a:r>
          </a:p>
          <a:p>
            <a:r>
              <a:rPr lang="de-DE" sz="2800" b="1" dirty="0" smtClean="0"/>
              <a:t> </a:t>
            </a:r>
          </a:p>
          <a:p>
            <a:r>
              <a:rPr lang="de-DE" sz="2800" dirty="0" smtClean="0"/>
              <a:t>Bistümer </a:t>
            </a:r>
            <a:r>
              <a:rPr lang="de-DE" sz="2800" dirty="0" smtClean="0"/>
              <a:t>im Südwesten</a:t>
            </a:r>
          </a:p>
          <a:p>
            <a:r>
              <a:rPr lang="de-DE" sz="2800" dirty="0" smtClean="0"/>
              <a:t>bis zum Ende des 18. Jahrhunderts</a:t>
            </a:r>
            <a:endParaRPr lang="de-DE" sz="2800" dirty="0"/>
          </a:p>
        </p:txBody>
      </p:sp>
      <p:sp>
        <p:nvSpPr>
          <p:cNvPr id="4" name="Ellipse 3"/>
          <p:cNvSpPr/>
          <p:nvPr/>
        </p:nvSpPr>
        <p:spPr>
          <a:xfrm>
            <a:off x="814754" y="2839915"/>
            <a:ext cx="3490546" cy="36488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36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3" y="298938"/>
            <a:ext cx="6126025" cy="60579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43700" y="4787178"/>
            <a:ext cx="4792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Altes und neues Bistum Speyer</a:t>
            </a:r>
          </a:p>
          <a:p>
            <a:endParaRPr lang="de-DE" sz="2400" dirty="0"/>
          </a:p>
          <a:p>
            <a:r>
              <a:rPr lang="de-DE" sz="2400" dirty="0" smtClean="0"/>
              <a:t>Das </a:t>
            </a:r>
            <a:r>
              <a:rPr lang="de-DE" sz="2400" dirty="0" smtClean="0"/>
              <a:t>Fürstbistum </a:t>
            </a:r>
            <a:r>
              <a:rPr lang="de-DE" sz="2400" dirty="0" smtClean="0"/>
              <a:t>Speyer bis 1802</a:t>
            </a:r>
          </a:p>
          <a:p>
            <a:r>
              <a:rPr lang="de-DE" sz="2400" dirty="0" smtClean="0"/>
              <a:t>und das neue Bistum Speyer ab 1817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7824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70638" y="429616"/>
            <a:ext cx="4809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1789 bis 1799:</a:t>
            </a:r>
          </a:p>
          <a:p>
            <a:r>
              <a:rPr lang="de-DE" b="1" dirty="0" smtClean="0"/>
              <a:t>Französische Revolution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1799 bis 1812:</a:t>
            </a:r>
          </a:p>
          <a:p>
            <a:r>
              <a:rPr lang="de-DE" b="1" dirty="0" smtClean="0"/>
              <a:t>Herrschaft Napoleons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1814/1815:</a:t>
            </a:r>
          </a:p>
          <a:p>
            <a:r>
              <a:rPr lang="de-DE" b="1" dirty="0" smtClean="0"/>
              <a:t>Wiener Kongress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4" y="4080839"/>
            <a:ext cx="1707908" cy="22472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86" y="1788560"/>
            <a:ext cx="1707906" cy="22089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6884" y="429616"/>
            <a:ext cx="1707908" cy="127559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818094" y="4080839"/>
            <a:ext cx="6161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 smtClean="0"/>
              <a:t>Europäische Geschichte</a:t>
            </a:r>
          </a:p>
          <a:p>
            <a:pPr algn="r"/>
            <a:r>
              <a:rPr lang="de-DE" sz="4800" dirty="0" smtClean="0"/>
              <a:t>im Übergang vom</a:t>
            </a:r>
          </a:p>
          <a:p>
            <a:pPr algn="r"/>
            <a:r>
              <a:rPr lang="de-DE" sz="4800" dirty="0" smtClean="0"/>
              <a:t> 18. ins 19. Jahrhundert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13485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041504" y="5388731"/>
            <a:ext cx="1775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Europa </a:t>
            </a:r>
            <a:r>
              <a:rPr lang="de-DE" sz="3600" b="1" dirty="0" smtClean="0"/>
              <a:t>1812</a:t>
            </a:r>
            <a:endParaRPr lang="de-DE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5" y="281354"/>
            <a:ext cx="9557129" cy="63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357526" y="5179530"/>
            <a:ext cx="56791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Europa</a:t>
            </a:r>
          </a:p>
          <a:p>
            <a:r>
              <a:rPr lang="de-DE" sz="3200" dirty="0" smtClean="0"/>
              <a:t>nach </a:t>
            </a:r>
            <a:r>
              <a:rPr lang="de-DE" sz="3200" dirty="0" smtClean="0"/>
              <a:t>dem Wiener </a:t>
            </a:r>
            <a:r>
              <a:rPr lang="de-DE" sz="3200" dirty="0" smtClean="0"/>
              <a:t>Kongress 1815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3" y="504252"/>
            <a:ext cx="5837918" cy="59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72654" y="4991662"/>
            <a:ext cx="53193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Das Königreich Bayern</a:t>
            </a:r>
          </a:p>
          <a:p>
            <a:r>
              <a:rPr lang="de-DE" sz="2800" dirty="0" smtClean="0"/>
              <a:t>nach </a:t>
            </a:r>
            <a:r>
              <a:rPr lang="de-DE" sz="2800" dirty="0" smtClean="0"/>
              <a:t>dem Wiener </a:t>
            </a:r>
            <a:r>
              <a:rPr lang="de-DE" sz="2800" dirty="0" smtClean="0"/>
              <a:t>Kongress 1815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9" y="1053610"/>
            <a:ext cx="6248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0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Breitbild</PresentationFormat>
  <Paragraphs>186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Bischöfliches Ordinariat Speyer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Herr</dc:creator>
  <cp:lastModifiedBy>Markus Herr</cp:lastModifiedBy>
  <cp:revision>18</cp:revision>
  <dcterms:created xsi:type="dcterms:W3CDTF">2017-02-27T14:26:15Z</dcterms:created>
  <dcterms:modified xsi:type="dcterms:W3CDTF">2017-02-28T10:29:52Z</dcterms:modified>
</cp:coreProperties>
</file>